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16"/>
  </p:notesMasterIdLst>
  <p:handoutMasterIdLst>
    <p:handoutMasterId r:id="rId17"/>
  </p:handoutMasterIdLst>
  <p:sldIdLst>
    <p:sldId id="265" r:id="rId2"/>
    <p:sldId id="524" r:id="rId3"/>
    <p:sldId id="526" r:id="rId4"/>
    <p:sldId id="525" r:id="rId5"/>
    <p:sldId id="537" r:id="rId6"/>
    <p:sldId id="534" r:id="rId7"/>
    <p:sldId id="531" r:id="rId8"/>
    <p:sldId id="538" r:id="rId9"/>
    <p:sldId id="535" r:id="rId10"/>
    <p:sldId id="532" r:id="rId11"/>
    <p:sldId id="533" r:id="rId12"/>
    <p:sldId id="528" r:id="rId13"/>
    <p:sldId id="527" r:id="rId14"/>
    <p:sldId id="530" r:id="rId15"/>
  </p:sldIdLst>
  <p:sldSz cx="12192000" cy="6858000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F698DB"/>
    <a:srgbClr val="FF66CC"/>
    <a:srgbClr val="FFFF66"/>
    <a:srgbClr val="33CC33"/>
    <a:srgbClr val="FAC294"/>
    <a:srgbClr val="CC3300"/>
    <a:srgbClr val="32D688"/>
    <a:srgbClr val="5B9BD5"/>
    <a:srgbClr val="E2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81" autoAdjust="0"/>
  </p:normalViewPr>
  <p:slideViewPr>
    <p:cSldViewPr>
      <p:cViewPr varScale="1">
        <p:scale>
          <a:sx n="88" d="100"/>
          <a:sy n="88" d="100"/>
        </p:scale>
        <p:origin x="26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0" dirty="0"/>
              <a:t>Количество жалоб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532196011142825E-3"/>
                  <c:y val="4.163336342344337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691781160118014E-2"/>
                      <c:h val="9.2401191534273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B1E-4B59-A62B-770EE3F43FE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1E-4B59-A62B-770EE3F43F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3C-4AAC-AF67-BC6789E705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обоснованные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1E-4B59-A62B-770EE3F43FE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1E-4B59-A62B-770EE3F43F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3C-4AAC-AF67-BC6789E70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-23"/>
        <c:axId val="554407696"/>
        <c:axId val="554404560"/>
      </c:barChart>
      <c:catAx>
        <c:axId val="55440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4404560"/>
        <c:crosses val="autoZero"/>
        <c:auto val="1"/>
        <c:lblAlgn val="ctr"/>
        <c:lblOffset val="100"/>
        <c:noMultiLvlLbl val="0"/>
      </c:catAx>
      <c:valAx>
        <c:axId val="55440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440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Обращения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bg1">
              <a:lumMod val="50000"/>
            </a:schemeClr>
          </a:solidFill>
        </a:ln>
        <a:effectLst/>
        <a:sp3d>
          <a:contourClr>
            <a:schemeClr val="bg1">
              <a:lumMod val="5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472671687272842"/>
          <c:y val="0.21153808692038467"/>
          <c:w val="0.82488205675559845"/>
          <c:h val="0.548808708271916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2989032964590654E-3"/>
                  <c:y val="-2.69821620289453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02-4311-A1DB-A52213BA53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2022</c:v>
                </c:pt>
                <c:pt idx="1">
                  <c:v>2023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1769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1-3102-4311-A1DB-A52213BA53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690129668132111E-2"/>
                  <c:y val="-6.74554050723631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02-4311-A1DB-A52213BA53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2022</c:v>
                </c:pt>
                <c:pt idx="1">
                  <c:v>2023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2496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3-3102-4311-A1DB-A52213BA53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9"/>
        <c:gapDepth val="65"/>
        <c:shape val="box"/>
        <c:axId val="554410440"/>
        <c:axId val="554404952"/>
        <c:axId val="0"/>
      </c:bar3DChart>
      <c:catAx>
        <c:axId val="554410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4404952"/>
        <c:crosses val="autoZero"/>
        <c:auto val="1"/>
        <c:lblAlgn val="ctr"/>
        <c:lblOffset val="100"/>
        <c:noMultiLvlLbl val="0"/>
      </c:catAx>
      <c:valAx>
        <c:axId val="55440495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4410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45940927198565"/>
          <c:y val="0.88702370464376468"/>
          <c:w val="0.53303477193010296"/>
          <c:h val="8.5994133327290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72547" cy="4979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39" tIns="45919" rIns="91839" bIns="459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3" y="3"/>
            <a:ext cx="2972547" cy="4979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39" tIns="45919" rIns="91839" bIns="459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7766"/>
            <a:ext cx="2972547" cy="4979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39" tIns="45919" rIns="91839" bIns="4591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3" y="9447766"/>
            <a:ext cx="2972547" cy="4979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39" tIns="45919" rIns="91839" bIns="459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159D5D-970B-48F4-98AA-7BFA948D6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548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72547" cy="4979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39" tIns="45919" rIns="91839" bIns="459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3" y="3"/>
            <a:ext cx="2972547" cy="4979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39" tIns="45919" rIns="91839" bIns="459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713" y="746125"/>
            <a:ext cx="663257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3" y="4724681"/>
            <a:ext cx="5487041" cy="4476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39" tIns="45919" rIns="91839" bIns="459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7766"/>
            <a:ext cx="2972547" cy="4979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39" tIns="45919" rIns="91839" bIns="4591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3" y="9447766"/>
            <a:ext cx="2972547" cy="4979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39" tIns="45919" rIns="91839" bIns="459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0C4085-8694-454E-B9B7-E7AA897E0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01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24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400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1CCB1-CFB5-480D-AE21-44CFB7761679}" type="datetime1">
              <a:rPr lang="ru-RU" smtClean="0"/>
              <a:pPr>
                <a:defRPr/>
              </a:pPr>
              <a:t>14.02.2024</a:t>
            </a:fld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567567567567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04842-67B4-46AE-918A-152E0B47517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7082813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2B0D7-0EF6-4C5C-ACD7-370A9CBDE0C1}" type="datetime1">
              <a:rPr lang="ru-RU" smtClean="0"/>
              <a:pPr>
                <a:defRPr/>
              </a:pPr>
              <a:t>14.02.2024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567567567567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AE0B1-65BF-4D4A-906E-36F6D6AAC71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8421433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A90DD-D767-40F3-8931-1ED50BB87D56}" type="datetime1">
              <a:rPr lang="ru-RU" smtClean="0"/>
              <a:pPr>
                <a:defRPr/>
              </a:pPr>
              <a:t>14.02.2024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567567567567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2873A-28E0-43E4-9A06-BE1C1403B05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8155805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99F8B-3F49-41B3-B1A6-B74E648775F2}" type="datetime1">
              <a:rPr lang="ru-RU" smtClean="0"/>
              <a:pPr>
                <a:defRPr/>
              </a:pPr>
              <a:t>14.02.2024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567567567567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C3375-B221-4B47-804D-D43AF95FF2E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93530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F065B-6960-4A22-B1C2-819DD2D17890}" type="datetime1">
              <a:rPr lang="ru-RU" smtClean="0"/>
              <a:pPr>
                <a:defRPr/>
              </a:pPr>
              <a:t>14.02.2024</a:t>
            </a:fld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567567567567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FA6DB-BCEE-4F24-A8E2-040D75912DE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205304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BDCB-3618-490A-8786-0BAB4E01991C}" type="datetime1">
              <a:rPr lang="ru-RU" smtClean="0"/>
              <a:pPr>
                <a:defRPr/>
              </a:pPr>
              <a:t>14.02.2024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567567567567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CE6C7-D44F-48FF-85F8-663A3342ABC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4907562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DAC1D-1D61-430E-8805-6995962930CF}" type="datetime1">
              <a:rPr lang="ru-RU" smtClean="0"/>
              <a:pPr>
                <a:defRPr/>
              </a:pPr>
              <a:t>14.02.2024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567567567567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D33E8-D6AF-4D6C-9075-3B06C9B6FD0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407123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54D65-35AC-4CD1-8188-D1420241CD46}" type="datetime1">
              <a:rPr lang="ru-RU" smtClean="0"/>
              <a:pPr>
                <a:defRPr/>
              </a:pPr>
              <a:t>14.02.2024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567567567567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C3AA-F76A-4DA1-A056-E92B7F13476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526398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B5120-F83D-440C-BFD2-CFBEFC81BF13}" type="datetime1">
              <a:rPr lang="ru-RU" smtClean="0"/>
              <a:pPr>
                <a:defRPr/>
              </a:pPr>
              <a:t>14.02.2024</a:t>
            </a:fld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567567567567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4A10B-AAAC-4E12-B90C-721D5E6F329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4650559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2BD89-F683-4523-9A90-89230683A79C}" type="datetime1">
              <a:rPr lang="ru-RU" smtClean="0"/>
              <a:pPr>
                <a:defRPr/>
              </a:pPr>
              <a:t>14.02.2024</a:t>
            </a:fld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567567567567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50C3A-5D09-433D-9E80-BD43793436C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5910422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70F8B-DEAB-4211-B2B1-629C25018F7B}" type="datetime1">
              <a:rPr lang="ru-RU" smtClean="0"/>
              <a:pPr>
                <a:defRPr/>
              </a:pPr>
              <a:t>14.02.2024</a:t>
            </a:fld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567567567567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3420-F9F2-4E5A-BAA8-7467D850EEA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4598378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97F8B-0561-4823-8608-21BD65AE8BCD}" type="datetime1">
              <a:rPr lang="ru-RU" smtClean="0"/>
              <a:pPr>
                <a:defRPr/>
              </a:pPr>
              <a:t>14.02.2024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567567567567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C2D4D-EB6E-448F-9888-2E6039CEBA1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7182719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B72C4-8ECC-4A9C-AAAD-4C0EF6A0B858}" type="datetime1">
              <a:rPr lang="ru-RU" smtClean="0"/>
              <a:pPr>
                <a:defRPr/>
              </a:pPr>
              <a:t>14.02.2024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567567567567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2BE48-1A70-47BA-A3AC-EB7DC94725C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782062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F6256F2D-CE9E-4A6A-9938-1460858AEFF4}" type="datetime1">
              <a:rPr lang="ru-RU" smtClean="0"/>
              <a:pPr>
                <a:defRPr/>
              </a:pPr>
              <a:t>14.02.2024</a:t>
            </a:fld>
            <a:endParaRPr lang="ru-RU" alt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ru-RU" altLang="en-US"/>
              <a:t>567567567567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43D9907C-49C4-444C-B496-9CF2804594F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240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  <p:sldLayoutId id="2147484144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6165850"/>
            <a:ext cx="9144000" cy="6921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ru-RU" altLang="ru-RU" sz="2000" b="1" kern="12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14.02.202</a:t>
            </a:r>
            <a:r>
              <a:rPr lang="ru-RU" altLang="ru-RU" sz="2000" b="1" kern="1200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4</a:t>
            </a:r>
            <a:r>
              <a:rPr lang="ru-RU" altLang="ru-RU" sz="2000" b="1" kern="12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 </a:t>
            </a:r>
            <a:r>
              <a:rPr lang="ru-RU" altLang="ru-RU" sz="2000" b="1" kern="1200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г.</a:t>
            </a:r>
            <a:endParaRPr lang="en-US" altLang="ru-RU" sz="2000" b="1" kern="1200" dirty="0">
              <a:solidFill>
                <a:schemeClr val="tx2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ru-RU" altLang="ru-RU" sz="2000" b="1" kern="1200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г. Горно-Алтайск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223792" y="610428"/>
            <a:ext cx="6108576" cy="1057300"/>
          </a:xfrm>
        </p:spPr>
        <p:txBody>
          <a:bodyPr/>
          <a:lstStyle/>
          <a:p>
            <a:pPr algn="ctr" eaLnBrk="1" hangingPunct="1"/>
            <a:r>
              <a:rPr lang="ru-RU" altLang="ru-RU" sz="1800" b="1" dirty="0"/>
              <a:t>Территориальный фонд обязательного</a:t>
            </a:r>
            <a:r>
              <a:rPr lang="en-US" altLang="ru-RU" sz="1800" b="1" dirty="0"/>
              <a:t/>
            </a:r>
            <a:br>
              <a:rPr lang="en-US" altLang="ru-RU" sz="1800" b="1" dirty="0"/>
            </a:br>
            <a:r>
              <a:rPr lang="ru-RU" altLang="ru-RU" sz="1800" b="1" dirty="0"/>
              <a:t>медицинского страхования</a:t>
            </a:r>
            <a:br>
              <a:rPr lang="ru-RU" altLang="ru-RU" sz="1800" b="1" dirty="0"/>
            </a:br>
            <a:r>
              <a:rPr lang="ru-RU" altLang="ru-RU" sz="1800" b="1" dirty="0"/>
              <a:t>Республики Алтай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524000" y="2420937"/>
            <a:ext cx="9139238" cy="198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dirty="0" smtClean="0">
                <a:latin typeface="+mj-lt"/>
              </a:rPr>
              <a:t>Обращения граждан в Территориальный фонд ОМС Республики Алтай и СМО за 2023 год </a:t>
            </a:r>
            <a:endParaRPr lang="ru-RU" altLang="ru-RU" b="1" dirty="0">
              <a:latin typeface="+mj-lt"/>
              <a:ea typeface="+mj-ea"/>
              <a:cs typeface="+mj-cs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519238" y="4716464"/>
            <a:ext cx="9148763" cy="108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endParaRPr lang="ru-RU" altLang="ru-RU" sz="2400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altLang="ru-RU" sz="1600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Челушева</a:t>
            </a:r>
            <a:r>
              <a:rPr lang="ru-RU" altLang="ru-RU" sz="16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 Елена Петровна</a:t>
            </a:r>
          </a:p>
          <a:p>
            <a:pPr algn="ctr"/>
            <a:r>
              <a:rPr lang="ru-RU" altLang="ru-RU" sz="16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Заместитель директора по </a:t>
            </a:r>
            <a:r>
              <a:rPr lang="ru-RU" altLang="ru-RU" sz="1600" dirty="0">
                <a:solidFill>
                  <a:schemeClr val="tx2"/>
                </a:solidFill>
                <a:latin typeface="Garamond" panose="02020404030301010803" pitchFamily="18" charset="0"/>
              </a:rPr>
              <a:t>ОМС </a:t>
            </a:r>
            <a:r>
              <a:rPr lang="ru-RU" altLang="ru-RU" sz="16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ТФОМС Республики </a:t>
            </a:r>
            <a:r>
              <a:rPr lang="ru-RU" altLang="ru-RU" sz="1600" dirty="0">
                <a:solidFill>
                  <a:schemeClr val="tx2"/>
                </a:solidFill>
                <a:latin typeface="Garamond" panose="02020404030301010803" pitchFamily="18" charset="0"/>
              </a:rPr>
              <a:t>Алтай</a:t>
            </a:r>
          </a:p>
        </p:txBody>
      </p:sp>
      <p:pic>
        <p:nvPicPr>
          <p:cNvPr id="5126" name="Picture 7" descr="C:\Documents and Settings\Admin\Мои документы\Презентации\13-02-2012\Безимени-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83952"/>
            <a:ext cx="19494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Постановление Правительства РФ от </a:t>
            </a:r>
            <a:r>
              <a:rPr lang="ru-RU" sz="2400" dirty="0" smtClean="0"/>
              <a:t>28.12.2023 N 2353.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1600" dirty="0"/>
              <a:t>«О Программе государственных гарантий бесплатного оказания гражданам</a:t>
            </a:r>
            <a:br>
              <a:rPr lang="ru-RU" sz="1600" dirty="0"/>
            </a:br>
            <a:r>
              <a:rPr lang="ru-RU" sz="1600" dirty="0"/>
              <a:t>медицинской помощи на 2024 год и плановый период 2025 и 2026 годов</a:t>
            </a:r>
            <a:r>
              <a:rPr lang="ru-RU" sz="1600" dirty="0" smtClean="0"/>
              <a:t>».</a:t>
            </a:r>
            <a:endParaRPr lang="ru-RU" sz="1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001519"/>
              </p:ext>
            </p:extLst>
          </p:nvPr>
        </p:nvGraphicFramePr>
        <p:xfrm>
          <a:off x="3575720" y="1196752"/>
          <a:ext cx="8006680" cy="5046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9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6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</a:t>
                      </a:r>
                      <a:r>
                        <a:rPr lang="ru-RU" sz="1400" dirty="0" smtClean="0">
                          <a:effectLst/>
                        </a:rPr>
                        <a:t>этап у женщин.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2этапу женщин.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Прием(осмотр) врачом акушером-гинекологом.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Ультразвуковое исследование молочных желез.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Пальпация молочных желез.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 возрасте 30-49 лет проведение исследований мазков в целях выявления возбудителей инфекционных заболеваний органов малого таза методом ПЦР.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Осмотр шейки матки в зеркалах с забором материала на исследование.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Ультразвуковое исследование органов малого таза в начале или середине менструального цикла.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Микроскопическое исследование влагалищных мазков.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Повторный прием(осмотр) врачом акушером-гинекологом.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Цитология мазка с поверхности шейки матки и цервикального канала (при возвожности), окраска только по Папаниколау.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0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 возрасте 18-29 лет проведение исследований мазков в целях выявления возбудителей инфекционных заболеваний органов малого таза методом ПЦР.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0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Средний норматив финансовых затрат на одно комплексное посещение.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CE6C7-D44F-48FF-85F8-663A3342ABC0}" type="slidenum">
              <a:rPr lang="ru-RU" altLang="en-US" smtClean="0"/>
              <a:pPr>
                <a:defRPr/>
              </a:pPr>
              <a:t>10</a:t>
            </a:fld>
            <a:endParaRPr lang="ru-RU" altLang="en-US"/>
          </a:p>
        </p:txBody>
      </p:sp>
      <p:sp>
        <p:nvSpPr>
          <p:cNvPr id="3" name="Блок-схема: процесс 2"/>
          <p:cNvSpPr/>
          <p:nvPr/>
        </p:nvSpPr>
        <p:spPr bwMode="auto">
          <a:xfrm>
            <a:off x="767409" y="1417640"/>
            <a:ext cx="1944216" cy="688928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Что нового?</a:t>
            </a:r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2683729" y="1519788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1387256" y="2091189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Блок-схема: процесс 7"/>
          <p:cNvSpPr/>
          <p:nvPr/>
        </p:nvSpPr>
        <p:spPr bwMode="auto">
          <a:xfrm>
            <a:off x="479376" y="3069598"/>
            <a:ext cx="2520280" cy="172755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Ранняя диагностика осложнений репродуктивного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здоровья.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5129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1F497D"/>
                </a:solidFill>
              </a:rPr>
              <a:t>Постановление Правительства РФ от 28.12.2023 N 2353.</a:t>
            </a:r>
            <a:br>
              <a:rPr lang="ru-RU" sz="2400" dirty="0">
                <a:solidFill>
                  <a:srgbClr val="1F497D"/>
                </a:solidFill>
              </a:rPr>
            </a:br>
            <a:r>
              <a:rPr lang="ru-RU" sz="1600" dirty="0">
                <a:solidFill>
                  <a:srgbClr val="1F497D"/>
                </a:solidFill>
              </a:rPr>
              <a:t>«О Программе государственных гарантий бесплатного оказания гражданам</a:t>
            </a:r>
            <a:br>
              <a:rPr lang="ru-RU" sz="1600" dirty="0">
                <a:solidFill>
                  <a:srgbClr val="1F497D"/>
                </a:solidFill>
              </a:rPr>
            </a:br>
            <a:r>
              <a:rPr lang="ru-RU" sz="1600" dirty="0">
                <a:solidFill>
                  <a:srgbClr val="1F497D"/>
                </a:solidFill>
              </a:rPr>
              <a:t>медицинской помощи на 2024 год и плановый период 2025 и 2026 годов».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964240"/>
              </p:ext>
            </p:extLst>
          </p:nvPr>
        </p:nvGraphicFramePr>
        <p:xfrm>
          <a:off x="911424" y="1484782"/>
          <a:ext cx="9361040" cy="4608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4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6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9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</a:t>
                      </a:r>
                      <a:r>
                        <a:rPr lang="ru-RU" sz="1400" dirty="0" smtClean="0">
                          <a:effectLst/>
                        </a:rPr>
                        <a:t>этап у мужчин.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2этап у мужчин.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74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Прием(осмотр) врачом-урологом (при его отсутствии врачом-хирургом, прошедшим подготовку по вопросам репродуктивного здоровья у мужчин.)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Спермограмма.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8804"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Микроскопическое исследование микрофлоры или проведение лабораторных исследований в целях выявления возбудителей инфекционных заболеваний органов малого таза методом ПЦР.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614"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Ультразвуковое исследование предстательной железы и органов мошонки.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741"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Повторный прием(осмотр) врачом –урологом (при его отсутствии врачом-хирургом, прошедшим подготовку по вопросам репродуктивного здоровья у мужчин.)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550"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550"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550"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CE6C7-D44F-48FF-85F8-663A3342ABC0}" type="slidenum">
              <a:rPr lang="ru-RU" altLang="en-US" smtClean="0"/>
              <a:pPr>
                <a:defRPr/>
              </a:pPr>
              <a:t>11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47049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16" y="332656"/>
            <a:ext cx="10309130" cy="579826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CE6C7-D44F-48FF-85F8-663A3342ABC0}" type="slidenum">
              <a:rPr lang="ru-RU" altLang="en-US" smtClean="0"/>
              <a:pPr>
                <a:defRPr/>
              </a:pPr>
              <a:t>12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5451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CE6C7-D44F-48FF-85F8-663A3342ABC0}" type="slidenum">
              <a:rPr lang="ru-RU" altLang="en-US" smtClean="0"/>
              <a:pPr>
                <a:defRPr/>
              </a:pPr>
              <a:t>13</a:t>
            </a:fld>
            <a:endParaRPr lang="ru-RU" alt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396" y="332656"/>
            <a:ext cx="10393780" cy="58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3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6165850"/>
            <a:ext cx="9144000" cy="6921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20</a:t>
            </a:r>
            <a:r>
              <a:rPr lang="en-US" altLang="ru-RU" sz="2000" b="1" dirty="0" smtClean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2</a:t>
            </a:r>
            <a:r>
              <a:rPr lang="ru-RU" altLang="ru-RU" sz="2000" b="1" dirty="0" smtClean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4 </a:t>
            </a:r>
            <a:r>
              <a:rPr lang="ru-RU" altLang="ru-RU" sz="2000" b="1" dirty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год</a:t>
            </a:r>
            <a:endParaRPr lang="en-US" altLang="ru-RU" sz="2000" b="1" dirty="0">
              <a:solidFill>
                <a:srgbClr val="333399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г. Горно-Алтайск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693958" y="3464942"/>
            <a:ext cx="9144000" cy="154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333399"/>
                </a:solidFill>
                <a:latin typeface="Garamond" panose="02020404030301010803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4437112"/>
            <a:ext cx="8260796" cy="1152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75332"/>
            <a:ext cx="2212706" cy="3089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286252"/>
            <a:ext cx="3079638" cy="31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47528" y="274638"/>
            <a:ext cx="8568952" cy="99412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граждан в ТФОМС Республики Алтай и страховые медицинские организации за </a:t>
            </a:r>
            <a:r>
              <a:rPr lang="ru-RU" sz="2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24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269217"/>
              </p:ext>
            </p:extLst>
          </p:nvPr>
        </p:nvGraphicFramePr>
        <p:xfrm>
          <a:off x="2003425" y="1052737"/>
          <a:ext cx="8125023" cy="222419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570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3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475">
                <a:tc>
                  <a:txBody>
                    <a:bodyPr/>
                    <a:lstStyle/>
                    <a:p>
                      <a:pPr marL="180975" lvl="1" indent="0"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180975" lvl="1" indent="0"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1 793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2 495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253">
                <a:tc>
                  <a:txBody>
                    <a:bodyPr/>
                    <a:lstStyle/>
                    <a:p>
                      <a:pPr marL="180975" lvl="1" indent="0" algn="l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жалобы,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286">
                <a:tc>
                  <a:txBody>
                    <a:bodyPr/>
                    <a:lstStyle/>
                    <a:p>
                      <a:pPr marL="180975" lvl="1" indent="0" algn="l" defTabSz="914400" rtl="0" eaLnBrk="1" fontAlgn="b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 обоснованные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475">
                <a:tc>
                  <a:txBody>
                    <a:bodyPr/>
                    <a:lstStyle/>
                    <a:p>
                      <a:pPr marL="180975" lvl="1" indent="0" algn="l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обращения за разъяснениями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1726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456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423">
                <a:tc>
                  <a:txBody>
                    <a:bodyPr/>
                    <a:lstStyle/>
                    <a:p>
                      <a:pPr marL="180975" lvl="1" indent="0" algn="l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предложения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0" name="Picture 1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6213475"/>
            <a:ext cx="12192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CE6C7-D44F-48FF-85F8-663A3342ABC0}" type="slidenum">
              <a:rPr lang="ru-RU" altLang="en-US" smtClean="0"/>
              <a:pPr>
                <a:defRPr/>
              </a:pPr>
              <a:t>2</a:t>
            </a:fld>
            <a:endParaRPr lang="ru-RU" altLang="en-US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0588828"/>
              </p:ext>
            </p:extLst>
          </p:nvPr>
        </p:nvGraphicFramePr>
        <p:xfrm>
          <a:off x="6240016" y="3645024"/>
          <a:ext cx="388843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023221058"/>
              </p:ext>
            </p:extLst>
          </p:nvPr>
        </p:nvGraphicFramePr>
        <p:xfrm>
          <a:off x="1847528" y="3573016"/>
          <a:ext cx="4032448" cy="246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0" y="367623"/>
            <a:ext cx="1950889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51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Обращения граждан в Территориальный фонд ОМС Республики Алтай и филиал ООО «Капитал Медицинское Страхование» в Республике Алтай в </a:t>
            </a:r>
            <a:r>
              <a:rPr lang="ru-RU" sz="2800" b="1" dirty="0" smtClean="0"/>
              <a:t>2022 </a:t>
            </a:r>
            <a:r>
              <a:rPr lang="ru-RU" sz="2800" b="1" dirty="0"/>
              <a:t>году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856141"/>
              </p:ext>
            </p:extLst>
          </p:nvPr>
        </p:nvGraphicFramePr>
        <p:xfrm>
          <a:off x="609600" y="1685618"/>
          <a:ext cx="10658737" cy="4998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9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29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34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9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706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297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7414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70784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23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Всего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РБ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ПЦ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РСП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ЦПБС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 err="1">
                          <a:effectLst/>
                        </a:rPr>
                        <a:t>Чоя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 err="1">
                          <a:effectLst/>
                        </a:rPr>
                        <a:t>Майма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Чемал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Турочак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Шебалино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Онгудай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Усть-Кокса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ООО «Акцент»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ООО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«Де-</a:t>
                      </a:r>
                      <a:r>
                        <a:rPr lang="ru-RU" sz="1000" dirty="0" err="1" smtClean="0">
                          <a:effectLst/>
                        </a:rPr>
                        <a:t>визио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Алтай»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На КМС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 dirty="0">
                          <a:effectLst/>
                        </a:rPr>
                        <a:t>Всего жалоб, поступивших в СМО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>
                          <a:effectLst/>
                        </a:rPr>
                        <a:t>Из них обоснованные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>
                          <a:effectLst/>
                        </a:rPr>
                        <a:t>2.1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>
                          <a:effectLst/>
                        </a:rPr>
                        <a:t>Организация работы МО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>
                          <a:effectLst/>
                        </a:rPr>
                        <a:t>2.2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>
                          <a:effectLst/>
                        </a:rPr>
                        <a:t>При оказании МП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1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>
                          <a:effectLst/>
                        </a:rPr>
                        <a:t>2.2.1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 dirty="0">
                          <a:effectLst/>
                        </a:rPr>
                        <a:t>В </a:t>
                      </a:r>
                      <a:r>
                        <a:rPr lang="ru-RU" sz="1100" dirty="0" err="1" smtClean="0">
                          <a:effectLst/>
                        </a:rPr>
                        <a:t>т.ч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при оказании МП несовершеннолетним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2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>
                          <a:effectLst/>
                        </a:rPr>
                        <a:t>2.3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>
                          <a:effectLst/>
                        </a:rPr>
                        <a:t>Отказ в оказании МП по программам ОМС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7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>
                          <a:effectLst/>
                        </a:rPr>
                        <a:t>2.4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>
                          <a:effectLst/>
                        </a:rPr>
                        <a:t>Взимание денежных средств за оказанную МП, предусмотренную базовой программой ОМС и ТП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09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>
                          <a:effectLst/>
                        </a:rPr>
                        <a:t>2.4.1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>
                          <a:effectLst/>
                        </a:rPr>
                        <a:t>Лекарственных и расходных материалов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39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>
                          <a:effectLst/>
                        </a:rPr>
                        <a:t>2.5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>
                          <a:effectLst/>
                        </a:rPr>
                        <a:t>Другие причины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1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267" marR="5826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267" marR="5826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267" marR="5826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267" marR="5826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267" marR="5826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267" marR="5826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267" marR="5826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267" marR="5826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267" marR="5826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267" marR="5826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267" marR="5826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267" marR="5826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267" marR="5826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267" marR="5826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267" marR="58267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8267" marR="58267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8267" marR="5826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CE6C7-D44F-48FF-85F8-663A3342ABC0}" type="slidenum">
              <a:rPr lang="ru-RU" altLang="en-US" smtClean="0"/>
              <a:pPr>
                <a:defRPr/>
              </a:pPr>
              <a:t>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44009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Обращения граждан в Территориальный фонд ОМС Республики Алтай и филиал ООО «Капитал Медицинское Страхование» в Республике Алтай в </a:t>
            </a:r>
            <a:r>
              <a:rPr lang="ru-RU" sz="2800" b="1" dirty="0" smtClean="0"/>
              <a:t>2023 </a:t>
            </a:r>
            <a:r>
              <a:rPr lang="ru-RU" sz="2800" b="1" dirty="0"/>
              <a:t>году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870122"/>
              </p:ext>
            </p:extLst>
          </p:nvPr>
        </p:nvGraphicFramePr>
        <p:xfrm>
          <a:off x="839416" y="1700808"/>
          <a:ext cx="10383246" cy="5057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8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15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97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7326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7168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1784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Всего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РБ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ПЦ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Усть-Кан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 err="1">
                          <a:effectLst/>
                        </a:rPr>
                        <a:t>Чоя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 err="1">
                          <a:effectLst/>
                        </a:rPr>
                        <a:t>Майма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Чемал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Турочак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Шебалино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Онгудай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Усть-Кокса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Улаган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ООО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«Де-</a:t>
                      </a:r>
                      <a:r>
                        <a:rPr lang="ru-RU" sz="1000" dirty="0" err="1" smtClean="0">
                          <a:effectLst/>
                        </a:rPr>
                        <a:t>визио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Алтай»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000" dirty="0">
                          <a:effectLst/>
                        </a:rPr>
                        <a:t>На КМС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 жалоб, поступивших в СМО</a:t>
                      </a: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ctr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 dirty="0" smtClean="0">
                        <a:latin typeface="+mn-lt"/>
                      </a:endParaRPr>
                    </a:p>
                    <a:p>
                      <a:pPr algn="l"/>
                      <a:endParaRPr lang="ru-RU" sz="900" dirty="0" smtClean="0">
                        <a:latin typeface="+mn-lt"/>
                      </a:endParaRPr>
                    </a:p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1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 dirty="0" smtClean="0">
                        <a:latin typeface="+mn-lt"/>
                      </a:endParaRPr>
                    </a:p>
                    <a:p>
                      <a:pPr algn="l"/>
                      <a:endParaRPr lang="ru-RU" sz="900" dirty="0" smtClean="0">
                        <a:latin typeface="+mn-lt"/>
                      </a:endParaRPr>
                    </a:p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1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7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 них обоснованные</a:t>
                      </a: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9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1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1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1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1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3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1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1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7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>
                          <a:effectLst/>
                        </a:rPr>
                        <a:t>2.1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работы МО (на этику и деонтологию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1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1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7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>
                          <a:effectLst/>
                        </a:rPr>
                        <a:t>2.2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 оказании МП</a:t>
                      </a: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8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1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1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>
                          <a:effectLst/>
                        </a:rPr>
                        <a:t>2.2.1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т.ч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при оказании МП несовершеннолетним </a:t>
                      </a:r>
                      <a:b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1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5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>
                          <a:effectLst/>
                        </a:rPr>
                        <a:t>2.3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Отказ в оказании МП по программам ОМС</a:t>
                      </a: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1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1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1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71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>
                          <a:effectLst/>
                        </a:rPr>
                        <a:t>2.4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Взимание денежных средств за оказанную МП, предусмотренную базовой программой ОМС и ТП</a:t>
                      </a: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1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1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3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>
                          <a:effectLst/>
                        </a:rPr>
                        <a:t>2.4.1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Лекарственных и расходных материалов</a:t>
                      </a:r>
                    </a:p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7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41095" algn="l"/>
                        </a:tabLst>
                      </a:pPr>
                      <a:r>
                        <a:rPr lang="ru-RU" sz="1100">
                          <a:effectLst/>
                        </a:rPr>
                        <a:t>2.5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Другие причины (недостоверные сведения об оказанных мед услугах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+mn-lt"/>
                        </a:rPr>
                        <a:t>1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CE6C7-D44F-48FF-85F8-663A3342ABC0}" type="slidenum">
              <a:rPr lang="ru-RU" altLang="en-US" smtClean="0"/>
              <a:pPr>
                <a:defRPr/>
              </a:pPr>
              <a:t>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98216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6165850"/>
            <a:ext cx="9144000" cy="6921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ru-RU" altLang="ru-RU" sz="2000" b="1" kern="12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14.02.202</a:t>
            </a:r>
            <a:r>
              <a:rPr lang="ru-RU" altLang="ru-RU" sz="2000" b="1" kern="1200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4</a:t>
            </a:r>
            <a:r>
              <a:rPr lang="ru-RU" altLang="ru-RU" sz="2000" b="1" kern="12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 </a:t>
            </a:r>
            <a:r>
              <a:rPr lang="ru-RU" altLang="ru-RU" sz="2000" b="1" kern="1200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г.</a:t>
            </a:r>
            <a:endParaRPr lang="en-US" altLang="ru-RU" sz="2000" b="1" kern="1200" dirty="0">
              <a:solidFill>
                <a:schemeClr val="tx2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ru-RU" altLang="ru-RU" sz="2000" b="1" kern="1200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г. Горно-Алтайск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223792" y="610428"/>
            <a:ext cx="6108576" cy="1057300"/>
          </a:xfrm>
        </p:spPr>
        <p:txBody>
          <a:bodyPr/>
          <a:lstStyle/>
          <a:p>
            <a:pPr algn="ctr" eaLnBrk="1" hangingPunct="1"/>
            <a:r>
              <a:rPr lang="ru-RU" altLang="ru-RU" sz="1800" b="1" dirty="0"/>
              <a:t>Территориальный фонд обязательного</a:t>
            </a:r>
            <a:r>
              <a:rPr lang="en-US" altLang="ru-RU" sz="1800" b="1" dirty="0"/>
              <a:t/>
            </a:r>
            <a:br>
              <a:rPr lang="en-US" altLang="ru-RU" sz="1800" b="1" dirty="0"/>
            </a:br>
            <a:r>
              <a:rPr lang="ru-RU" altLang="ru-RU" sz="1800" b="1" dirty="0"/>
              <a:t>медицинского страхования</a:t>
            </a:r>
            <a:br>
              <a:rPr lang="ru-RU" altLang="ru-RU" sz="1800" b="1" dirty="0"/>
            </a:br>
            <a:r>
              <a:rPr lang="ru-RU" altLang="ru-RU" sz="1800" b="1" dirty="0"/>
              <a:t>Республики Алтай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524000" y="2420937"/>
            <a:ext cx="9139238" cy="198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hangingPunct="1"/>
            <a:r>
              <a:rPr lang="ru-RU" sz="2000" b="1" dirty="0">
                <a:latin typeface="+mn-lt"/>
              </a:rPr>
              <a:t>Актуальные вопросы направления на МСЭ и анализ результатов контрольно-экспертных мероприятий по случаям первичного выхода на инвалидность, переосвидетельствования лиц трудоспособного возраста и детей, а также отказов ФКУ «Главное бюро МСЭ по РА» Минтруда России в связи с неполным обследованием застрахованного лица за </a:t>
            </a:r>
            <a:r>
              <a:rPr lang="ru-RU" sz="2000" b="1" dirty="0" smtClean="0">
                <a:latin typeface="+mn-lt"/>
              </a:rPr>
              <a:t>2023 </a:t>
            </a:r>
            <a:r>
              <a:rPr lang="ru-RU" sz="2000" b="1" dirty="0">
                <a:latin typeface="+mn-lt"/>
              </a:rPr>
              <a:t>г. </a:t>
            </a:r>
          </a:p>
          <a:p>
            <a:pPr lvl="0" algn="ctr" eaLnBrk="1" hangingPunct="1"/>
            <a:r>
              <a:rPr lang="ru-RU" sz="2000" b="1" dirty="0">
                <a:latin typeface="+mn-lt"/>
              </a:rPr>
              <a:t>(в рамках межведомственного взаимодействия) </a:t>
            </a:r>
            <a:endParaRPr lang="ru-RU" altLang="ru-RU" sz="2000" b="1" dirty="0">
              <a:latin typeface="+mn-lt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519238" y="4716464"/>
            <a:ext cx="9148763" cy="108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endParaRPr lang="ru-RU" altLang="ru-RU" sz="24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5126" name="Picture 7" descr="C:\Documents and Settings\Admin\Мои документы\Презентации\13-02-2012\Безимени-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67933"/>
            <a:ext cx="19494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21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039" y="116632"/>
            <a:ext cx="3528392" cy="648072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CE6C7-D44F-48FF-85F8-663A3342ABC0}" type="slidenum">
              <a:rPr lang="ru-RU" altLang="en-US" smtClean="0"/>
              <a:pPr>
                <a:defRPr/>
              </a:pPr>
              <a:t>6</a:t>
            </a:fld>
            <a:endParaRPr lang="ru-RU" alt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431" y="-1323528"/>
            <a:ext cx="4292809" cy="9001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848" y="-1107504"/>
            <a:ext cx="3454944" cy="86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6038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1F497D"/>
                </a:solidFill>
              </a:rPr>
              <a:t>Информация об отказах в освидетельствовании в связи с неполным обследованием </a:t>
            </a:r>
            <a:r>
              <a:rPr lang="en-US" sz="1800" b="1" dirty="0">
                <a:solidFill>
                  <a:srgbClr val="1F497D"/>
                </a:solidFill>
              </a:rPr>
              <a:t/>
            </a:r>
            <a:br>
              <a:rPr lang="en-US" sz="1800" b="1" dirty="0">
                <a:solidFill>
                  <a:srgbClr val="1F497D"/>
                </a:solidFill>
              </a:rPr>
            </a:br>
            <a:r>
              <a:rPr lang="ru-RU" sz="1800" b="1" dirty="0">
                <a:solidFill>
                  <a:srgbClr val="1F497D"/>
                </a:solidFill>
              </a:rPr>
              <a:t>в разрезе медицинских организаций за </a:t>
            </a:r>
            <a:r>
              <a:rPr lang="ru-RU" sz="1800" b="1" dirty="0" smtClean="0">
                <a:solidFill>
                  <a:srgbClr val="1F497D"/>
                </a:solidFill>
              </a:rPr>
              <a:t> </a:t>
            </a:r>
            <a:r>
              <a:rPr lang="ru-RU" sz="1800" b="1" dirty="0">
                <a:solidFill>
                  <a:srgbClr val="1F497D"/>
                </a:solidFill>
              </a:rPr>
              <a:t>2023г.</a:t>
            </a:r>
            <a:r>
              <a:rPr lang="ru-RU" sz="1800" b="1" kern="1200" dirty="0">
                <a:solidFill>
                  <a:srgbClr val="1F497D"/>
                </a:solidFill>
                <a:latin typeface="Arial" panose="020B0604020202020204" pitchFamily="34" charset="0"/>
              </a:rPr>
              <a:t> </a:t>
            </a:r>
            <a:br>
              <a:rPr lang="ru-RU" sz="1800" b="1" kern="1200" dirty="0">
                <a:solidFill>
                  <a:srgbClr val="1F497D"/>
                </a:solidFill>
                <a:latin typeface="Arial" panose="020B0604020202020204" pitchFamily="34" charset="0"/>
              </a:rPr>
            </a:br>
            <a:r>
              <a:rPr lang="en-US" sz="1800" kern="1200" dirty="0">
                <a:solidFill>
                  <a:srgbClr val="1F497D"/>
                </a:solidFill>
                <a:latin typeface="Arial" panose="020B0604020202020204" pitchFamily="34" charset="0"/>
              </a:rPr>
              <a:t>(</a:t>
            </a:r>
            <a:r>
              <a:rPr lang="ru-RU" sz="1800" kern="1200" dirty="0">
                <a:solidFill>
                  <a:srgbClr val="1F497D"/>
                </a:solidFill>
              </a:rPr>
              <a:t>в соответствии с приказом Минтруда России и Минздрава России от 10.06.2021 г. № 402н/631н</a:t>
            </a:r>
            <a:r>
              <a:rPr lang="en-US" sz="1800" kern="1200" dirty="0">
                <a:solidFill>
                  <a:srgbClr val="1F497D"/>
                </a:solidFill>
              </a:rPr>
              <a:t>)</a:t>
            </a:r>
            <a:r>
              <a:rPr lang="ru-RU" sz="1800" kern="1200" dirty="0">
                <a:solidFill>
                  <a:srgbClr val="1F497D"/>
                </a:solidFill>
              </a:rPr>
              <a:t>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744797"/>
              </p:ext>
            </p:extLst>
          </p:nvPr>
        </p:nvGraphicFramePr>
        <p:xfrm>
          <a:off x="695399" y="1124743"/>
          <a:ext cx="10801201" cy="6278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БУЗ 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Зарегистрированных в РЭМД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отказов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Анализ результатов контрольно-экспертных мероприятий.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БУЗ РА «Кош-</a:t>
                      </a:r>
                      <a:r>
                        <a:rPr lang="ru-RU" sz="1100" dirty="0" err="1">
                          <a:effectLst/>
                        </a:rPr>
                        <a:t>Агачская</a:t>
                      </a:r>
                      <a:r>
                        <a:rPr lang="ru-RU" sz="1100" dirty="0">
                          <a:effectLst/>
                        </a:rPr>
                        <a:t> районная больница»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343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21+2 ребенка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Отсутствует эхокардиография</a:t>
                      </a:r>
                      <a:r>
                        <a:rPr lang="ru-RU" sz="1100" dirty="0">
                          <a:effectLst/>
                        </a:rPr>
                        <a:t>, прием врача-пульмонолога первичный.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БУЗ РА «</a:t>
                      </a:r>
                      <a:r>
                        <a:rPr lang="ru-RU" sz="1100" dirty="0" err="1">
                          <a:effectLst/>
                        </a:rPr>
                        <a:t>Улаганская</a:t>
                      </a:r>
                      <a:r>
                        <a:rPr lang="ru-RU" sz="1100" dirty="0">
                          <a:effectLst/>
                        </a:rPr>
                        <a:t> районная больница»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</a:t>
                      </a:r>
                      <a:r>
                        <a:rPr lang="ru-RU" sz="1100" dirty="0" smtClean="0">
                          <a:effectLst/>
                        </a:rPr>
                        <a:t>                         </a:t>
                      </a:r>
                      <a:r>
                        <a:rPr lang="ru-RU" sz="1100" dirty="0">
                          <a:effectLst/>
                        </a:rPr>
                        <a:t>20+2 ребенка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Отсутствуют исследования: дуплексное сканирование экстракраниальных отделов </a:t>
                      </a:r>
                      <a:r>
                        <a:rPr lang="ru-RU" sz="1100" dirty="0" err="1">
                          <a:effectLst/>
                        </a:rPr>
                        <a:t>брахиоцефальных</a:t>
                      </a:r>
                      <a:r>
                        <a:rPr lang="ru-RU" sz="1100" dirty="0">
                          <a:effectLst/>
                        </a:rPr>
                        <a:t> артерий.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БУЗ РА «</a:t>
                      </a:r>
                      <a:r>
                        <a:rPr lang="ru-RU" sz="1100" dirty="0" err="1">
                          <a:effectLst/>
                        </a:rPr>
                        <a:t>Усть-Канская</a:t>
                      </a:r>
                      <a:r>
                        <a:rPr lang="ru-RU" sz="1100" dirty="0">
                          <a:effectLst/>
                        </a:rPr>
                        <a:t> районная больница»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244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19+1 ребенок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Отсутствуют</a:t>
                      </a:r>
                      <a:r>
                        <a:rPr lang="ru-RU" sz="1100" baseline="0" dirty="0" smtClean="0">
                          <a:effectLst/>
                        </a:rPr>
                        <a:t> у</a:t>
                      </a:r>
                      <a:r>
                        <a:rPr lang="ru-RU" sz="1100" dirty="0" smtClean="0">
                          <a:effectLst/>
                        </a:rPr>
                        <a:t>льтразвуковое </a:t>
                      </a:r>
                      <a:r>
                        <a:rPr lang="ru-RU" sz="1100" dirty="0">
                          <a:effectLst/>
                        </a:rPr>
                        <a:t>исследование органов брюшной полости (комплексное), прием врача-гастроэнтеролога первичный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БУЗ РА «</a:t>
                      </a:r>
                      <a:r>
                        <a:rPr lang="ru-RU" sz="1100" dirty="0" err="1">
                          <a:effectLst/>
                        </a:rPr>
                        <a:t>Онгудайская</a:t>
                      </a:r>
                      <a:r>
                        <a:rPr lang="ru-RU" sz="1100" dirty="0">
                          <a:effectLst/>
                        </a:rPr>
                        <a:t> районная больница»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267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10+1 ребенок3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Отсутствует</a:t>
                      </a:r>
                      <a:r>
                        <a:rPr lang="ru-RU" sz="1100" baseline="0" dirty="0" smtClean="0">
                          <a:effectLst/>
                        </a:rPr>
                        <a:t> п</a:t>
                      </a:r>
                      <a:r>
                        <a:rPr lang="ru-RU" sz="1100" dirty="0" smtClean="0">
                          <a:effectLst/>
                        </a:rPr>
                        <a:t>рием </a:t>
                      </a:r>
                      <a:r>
                        <a:rPr lang="ru-RU" sz="1100" dirty="0">
                          <a:effectLst/>
                        </a:rPr>
                        <a:t>первичный врача-</a:t>
                      </a:r>
                      <a:r>
                        <a:rPr lang="ru-RU" sz="1100" dirty="0" err="1">
                          <a:effectLst/>
                        </a:rPr>
                        <a:t>оториноларинголога</a:t>
                      </a:r>
                      <a:r>
                        <a:rPr lang="ru-RU" sz="1100" dirty="0">
                          <a:effectLst/>
                        </a:rPr>
                        <a:t>, отсутствие ИДС.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БУЗ РА «</a:t>
                      </a:r>
                      <a:r>
                        <a:rPr lang="ru-RU" sz="1100" dirty="0" err="1">
                          <a:effectLst/>
                        </a:rPr>
                        <a:t>Шебалинская</a:t>
                      </a:r>
                      <a:r>
                        <a:rPr lang="ru-RU" sz="1100" dirty="0">
                          <a:effectLst/>
                        </a:rPr>
                        <a:t> районная больница»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223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16+2 ребенка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Отсутствуют исследования: дуплексное сканирование экстракраниальных отделов </a:t>
                      </a:r>
                      <a:r>
                        <a:rPr lang="ru-RU" sz="1100" dirty="0" err="1">
                          <a:effectLst/>
                        </a:rPr>
                        <a:t>брахиоцефальных</a:t>
                      </a:r>
                      <a:r>
                        <a:rPr lang="ru-RU" sz="1100" dirty="0">
                          <a:effectLst/>
                        </a:rPr>
                        <a:t> артерий, прием врача-кардиолога первичный.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8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БУЗ РА «</a:t>
                      </a:r>
                      <a:r>
                        <a:rPr lang="ru-RU" sz="1100" dirty="0" err="1">
                          <a:effectLst/>
                        </a:rPr>
                        <a:t>Усть-Коксинская</a:t>
                      </a:r>
                      <a:r>
                        <a:rPr lang="ru-RU" sz="1100" dirty="0">
                          <a:effectLst/>
                        </a:rPr>
                        <a:t> районная больница»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21+1 ребенок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Отсутствует</a:t>
                      </a:r>
                      <a:r>
                        <a:rPr lang="ru-RU" sz="1050" baseline="0" dirty="0" smtClean="0">
                          <a:effectLst/>
                        </a:rPr>
                        <a:t> прием</a:t>
                      </a:r>
                      <a:r>
                        <a:rPr lang="ru-RU" sz="1050" dirty="0" smtClean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врача-травматолога-ортопеда первичный, прием врача-челюстно-лицевого хирурга первичный, прием врача-офтальмолога первичный, измерение массы тела, измерение роста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БУЗ РА «</a:t>
                      </a:r>
                      <a:r>
                        <a:rPr lang="ru-RU" sz="1100" dirty="0" err="1">
                          <a:effectLst/>
                        </a:rPr>
                        <a:t>Турочакская</a:t>
                      </a:r>
                      <a:r>
                        <a:rPr lang="ru-RU" sz="1100" dirty="0">
                          <a:effectLst/>
                        </a:rPr>
                        <a:t> районная больница»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174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Отсутствие ИДС.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9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БУЗ РА «</a:t>
                      </a:r>
                      <a:r>
                        <a:rPr lang="ru-RU" sz="1100" dirty="0" err="1">
                          <a:effectLst/>
                        </a:rPr>
                        <a:t>Майминская</a:t>
                      </a:r>
                      <a:r>
                        <a:rPr lang="ru-RU" sz="1100" dirty="0">
                          <a:effectLst/>
                        </a:rPr>
                        <a:t> районная больница»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636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16+2 ребенка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Отсутствуют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baseline="0" dirty="0" err="1" smtClean="0">
                          <a:effectLst/>
                        </a:rPr>
                        <a:t>с</a:t>
                      </a:r>
                      <a:r>
                        <a:rPr lang="ru-RU" sz="1000" dirty="0" err="1" smtClean="0">
                          <a:effectLst/>
                        </a:rPr>
                        <a:t>цинтиграфия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костей всего тела, </a:t>
                      </a:r>
                      <a:r>
                        <a:rPr lang="ru-RU" sz="1000" dirty="0" err="1">
                          <a:effectLst/>
                        </a:rPr>
                        <a:t>трахеобронхоскопия</a:t>
                      </a:r>
                      <a:r>
                        <a:rPr lang="ru-RU" sz="1000" dirty="0">
                          <a:effectLst/>
                        </a:rPr>
                        <a:t>, магнитно-резонансная томография органов малого таза с внутривенным контрастированием - в зависимости от локализации первичной опухоли и метастазов, прием врача-онколога первичный.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4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БУЗ РА «</a:t>
                      </a:r>
                      <a:r>
                        <a:rPr lang="ru-RU" sz="1100" dirty="0" err="1">
                          <a:effectLst/>
                        </a:rPr>
                        <a:t>Чойская</a:t>
                      </a:r>
                      <a:r>
                        <a:rPr lang="ru-RU" sz="1100" dirty="0">
                          <a:effectLst/>
                        </a:rPr>
                        <a:t> районная больница»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Отсутствуют</a:t>
                      </a:r>
                      <a:r>
                        <a:rPr lang="ru-RU" sz="1000" baseline="0" dirty="0" smtClean="0">
                          <a:effectLst/>
                        </a:rPr>
                        <a:t> д</a:t>
                      </a:r>
                      <a:r>
                        <a:rPr lang="ru-RU" sz="1000" dirty="0" smtClean="0">
                          <a:effectLst/>
                        </a:rPr>
                        <a:t>уплексное </a:t>
                      </a:r>
                      <a:r>
                        <a:rPr lang="ru-RU" sz="1000" dirty="0">
                          <a:effectLst/>
                        </a:rPr>
                        <a:t>сканирование экстракраниальных отделов </a:t>
                      </a:r>
                      <a:r>
                        <a:rPr lang="ru-RU" sz="1000" dirty="0" err="1">
                          <a:effectLst/>
                        </a:rPr>
                        <a:t>брахиоцефальных</a:t>
                      </a:r>
                      <a:r>
                        <a:rPr lang="ru-RU" sz="1000" dirty="0">
                          <a:effectLst/>
                        </a:rPr>
                        <a:t> артерий, прием врача-кардиолога первичный, прием врача-офтальмолога первичный,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БУЗ РА «</a:t>
                      </a:r>
                      <a:r>
                        <a:rPr lang="ru-RU" sz="1100" dirty="0" err="1">
                          <a:effectLst/>
                        </a:rPr>
                        <a:t>Чемальская</a:t>
                      </a:r>
                      <a:r>
                        <a:rPr lang="ru-RU" sz="1100" dirty="0">
                          <a:effectLst/>
                        </a:rPr>
                        <a:t> районная больница»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Отсутствие ИДС.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78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БУЗ РА «Республиканская больница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959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Отсутствуют</a:t>
                      </a:r>
                      <a:r>
                        <a:rPr lang="ru-RU" sz="1050" baseline="0" dirty="0" smtClean="0">
                          <a:effectLst/>
                        </a:rPr>
                        <a:t> </a:t>
                      </a:r>
                      <a:r>
                        <a:rPr lang="ru-RU" sz="1050" baseline="0" dirty="0" err="1" smtClean="0">
                          <a:effectLst/>
                        </a:rPr>
                        <a:t>к</a:t>
                      </a:r>
                      <a:r>
                        <a:rPr lang="ru-RU" sz="1050" dirty="0" err="1" smtClean="0">
                          <a:effectLst/>
                        </a:rPr>
                        <a:t>олоноскопия</a:t>
                      </a:r>
                      <a:r>
                        <a:rPr lang="ru-RU" sz="1050" dirty="0">
                          <a:effectLst/>
                        </a:rPr>
                        <a:t>, рентгенография легких, </a:t>
                      </a:r>
                      <a:r>
                        <a:rPr lang="ru-RU" sz="1050" dirty="0" err="1">
                          <a:effectLst/>
                        </a:rPr>
                        <a:t>сцинтиграфия</a:t>
                      </a:r>
                      <a:r>
                        <a:rPr lang="ru-RU" sz="1050" dirty="0">
                          <a:effectLst/>
                        </a:rPr>
                        <a:t> костей всего тела, </a:t>
                      </a:r>
                      <a:r>
                        <a:rPr lang="ru-RU" sz="1050" dirty="0" err="1">
                          <a:effectLst/>
                        </a:rPr>
                        <a:t>трахеобронхоскопия</a:t>
                      </a:r>
                      <a:r>
                        <a:rPr lang="ru-RU" sz="1050" dirty="0">
                          <a:effectLst/>
                        </a:rPr>
                        <a:t>, магнитно-резонансная томография органов малого таза с внутривенным контрастированием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 по РА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32" marR="2213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CE6C7-D44F-48FF-85F8-663A3342ABC0}" type="slidenum">
              <a:rPr lang="ru-RU" altLang="en-US" smtClean="0"/>
              <a:pPr>
                <a:defRPr/>
              </a:pPr>
              <a:t>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80544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6165850"/>
            <a:ext cx="9144000" cy="6921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ru-RU" altLang="ru-RU" sz="2000" b="1" kern="12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14.02.202</a:t>
            </a:r>
            <a:r>
              <a:rPr lang="ru-RU" altLang="ru-RU" sz="2000" b="1" kern="1200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4</a:t>
            </a:r>
            <a:r>
              <a:rPr lang="ru-RU" altLang="ru-RU" sz="2000" b="1" kern="1200" dirty="0" smtClean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 </a:t>
            </a:r>
            <a:r>
              <a:rPr lang="ru-RU" altLang="ru-RU" sz="2000" b="1" kern="1200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г.</a:t>
            </a:r>
            <a:endParaRPr lang="en-US" altLang="ru-RU" sz="2000" b="1" kern="1200" dirty="0">
              <a:solidFill>
                <a:schemeClr val="tx2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ru-RU" altLang="ru-RU" sz="2000" b="1" kern="1200" dirty="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rPr>
              <a:t>г. Горно-Алтайск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223792" y="610428"/>
            <a:ext cx="6108576" cy="1057300"/>
          </a:xfrm>
        </p:spPr>
        <p:txBody>
          <a:bodyPr/>
          <a:lstStyle/>
          <a:p>
            <a:pPr algn="ctr" eaLnBrk="1" hangingPunct="1"/>
            <a:r>
              <a:rPr lang="ru-RU" altLang="ru-RU" sz="1800" b="1" dirty="0"/>
              <a:t>Территориальный фонд обязательного</a:t>
            </a:r>
            <a:r>
              <a:rPr lang="en-US" altLang="ru-RU" sz="1800" b="1" dirty="0"/>
              <a:t/>
            </a:r>
            <a:br>
              <a:rPr lang="en-US" altLang="ru-RU" sz="1800" b="1" dirty="0"/>
            </a:br>
            <a:r>
              <a:rPr lang="ru-RU" altLang="ru-RU" sz="1800" b="1" dirty="0"/>
              <a:t>медицинского страхования</a:t>
            </a:r>
            <a:br>
              <a:rPr lang="ru-RU" altLang="ru-RU" sz="1800" b="1" dirty="0"/>
            </a:br>
            <a:r>
              <a:rPr lang="ru-RU" altLang="ru-RU" sz="1800" b="1" dirty="0"/>
              <a:t>Республики Алтай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524000" y="2420937"/>
            <a:ext cx="9139238" cy="198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hangingPunct="1"/>
            <a:r>
              <a:rPr lang="ru-RU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Новации Программы государственных гарантий бесплатного оказания гражданам</a:t>
            </a:r>
            <a:br>
              <a:rPr lang="ru-RU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медицинской помощи на 2024 год и плановый период 2025 и 2026 годов.</a:t>
            </a:r>
            <a:br>
              <a:rPr lang="ru-RU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Оценка репродуктивного </a:t>
            </a:r>
            <a:r>
              <a:rPr lang="ru-RU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здоровья.</a:t>
            </a:r>
            <a:endParaRPr lang="ru-RU" altLang="ru-RU" b="1" dirty="0">
              <a:latin typeface="+mn-lt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519238" y="4716464"/>
            <a:ext cx="9148763" cy="108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endParaRPr lang="ru-RU" altLang="ru-RU" sz="24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5126" name="Picture 7" descr="C:\Documents and Settings\Admin\Мои документы\Презентации\13-02-2012\Безимени-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67933"/>
            <a:ext cx="19494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970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kern="12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Новации Программы государственных гарантий бесплатного оказания гражданам</a:t>
            </a:r>
            <a:br>
              <a:rPr lang="ru-RU" sz="1800" b="1" kern="12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kern="12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 на 2024 год и плановый период 2025 и 2026 годов.</a:t>
            </a:r>
            <a:br>
              <a:rPr lang="ru-RU" sz="1800" b="1" kern="12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kern="12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kern="12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ценка репродуктивного здоровья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CE6C7-D44F-48FF-85F8-663A3342ABC0}" type="slidenum">
              <a:rPr lang="ru-RU" altLang="en-US" smtClean="0"/>
              <a:pPr>
                <a:defRPr/>
              </a:pPr>
              <a:t>9</a:t>
            </a:fld>
            <a:endParaRPr lang="ru-RU" altLang="en-US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609600" y="1388979"/>
            <a:ext cx="11175727" cy="4854659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женщин и мужчин </a:t>
            </a: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репродуктивного возраста 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поэтапно в зависимости от возрастных групп 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одновременно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 прохождением профилактического осмотра или диспансеризации организуется проведение диспансеризации, направленной на оценку их репродуктивного здоровья, включающей исследования и иные медицинские вмешательства по утвержденному перечню.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невозможности проведения </a:t>
            </a:r>
            <a:r>
              <a:rPr kumimoji="0" lang="ru-RU" sz="1800" b="0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всех исследований 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МО, к которой прикреплен гражданин, для проведения указанных исследований медицинским работником МО, к которой прикреплен гражданин, осуществляется забор материала для исследования и его направление в установленном порядке в иную МО, в том числе ФМО.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случае </a:t>
            </a:r>
            <a:r>
              <a:rPr kumimoji="0" lang="ru-RU" sz="1800" b="0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отсутствия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МО, к которой прикреплен гражданин, врача акушера-гинеколога, врача-уролога (врача-хирурга, прошедшего подготовку по вопросам репродуктивного здоровья) данная МО привлекает к проведению диспансеризации соответствующих врачей иных МО (в том числе на основе выездных форм их работы) с обязательным информированием гражданина о дате и времени работы этих врачей не менее чем за 3 рабочих дня до назначения даты приема (осмотра)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98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Кр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1" dirty="0" smtClean="0">
            <a:latin typeface="+mn-lt"/>
          </a:defRPr>
        </a:defPPr>
      </a:lstStyle>
    </a:tx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27006</TotalTime>
  <Words>1124</Words>
  <Application>Microsoft Office PowerPoint</Application>
  <PresentationFormat>Широкоэкранный</PresentationFormat>
  <Paragraphs>398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Wingdings</vt:lpstr>
      <vt:lpstr>Край</vt:lpstr>
      <vt:lpstr>Территориальный фонд обязательного медицинского страхования Республики Алтай</vt:lpstr>
      <vt:lpstr>Обращения граждан в ТФОМС Республики Алтай и страховые медицинские организации за 2023 год</vt:lpstr>
      <vt:lpstr>Обращения граждан в Территориальный фонд ОМС Республики Алтай и филиал ООО «Капитал Медицинское Страхование» в Республике Алтай в 2022 году </vt:lpstr>
      <vt:lpstr>Обращения граждан в Территориальный фонд ОМС Республики Алтай и филиал ООО «Капитал Медицинское Страхование» в Республике Алтай в 2023 году </vt:lpstr>
      <vt:lpstr>Территориальный фонд обязательного медицинского страхования Республики Алтай</vt:lpstr>
      <vt:lpstr>Презентация PowerPoint</vt:lpstr>
      <vt:lpstr>Информация об отказах в освидетельствовании в связи с неполным обследованием  в разрезе медицинских организаций за  2023г.  (в соответствии с приказом Минтруда России и Минздрава России от 10.06.2021 г. № 402н/631н) </vt:lpstr>
      <vt:lpstr>Территориальный фонд обязательного медицинского страхования Республики Алтай</vt:lpstr>
      <vt:lpstr>Новации Программы государственных гарантий бесплатного оказания гражданам медицинской помощи на 2024 год и плановый период 2025 и 2026 годов. Оценка репродуктивного здоровья</vt:lpstr>
      <vt:lpstr>Постановление Правительства РФ от 28.12.2023 N 2353. «О Программе государственных гарантий бесплатного оказания гражданам медицинской помощи на 2024 год и плановый период 2025 и 2026 годов».</vt:lpstr>
      <vt:lpstr>Постановление Правительства РФ от 28.12.2023 N 2353. «О Программе государственных гарантий бесплатного оказания гражданам медицинской помощи на 2024 год и плановый период 2025 и 2026 годов».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Evgeny</dc:creator>
  <cp:lastModifiedBy>User</cp:lastModifiedBy>
  <cp:revision>1139</cp:revision>
  <cp:lastPrinted>2024-02-12T08:03:21Z</cp:lastPrinted>
  <dcterms:created xsi:type="dcterms:W3CDTF">1601-01-01T00:00:00Z</dcterms:created>
  <dcterms:modified xsi:type="dcterms:W3CDTF">2024-02-13T22:09:43Z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